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4"/>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65" r:id="rId14"/>
    <p:sldId id="266" r:id="rId15"/>
    <p:sldId id="267" r:id="rId16"/>
    <p:sldId id="268" r:id="rId17"/>
    <p:sldId id="2147481207" r:id="rId18"/>
    <p:sldId id="2147481213" r:id="rId19"/>
    <p:sldId id="2147481208" r:id="rId20"/>
    <p:sldId id="2147481209" r:id="rId21"/>
    <p:sldId id="2147470355" r:id="rId22"/>
    <p:sldId id="2147481210" r:id="rId23"/>
    <p:sldId id="2123258701" r:id="rId24"/>
    <p:sldId id="2147470356" r:id="rId25"/>
    <p:sldId id="2147478754" r:id="rId26"/>
    <p:sldId id="2147481214" r:id="rId27"/>
    <p:sldId id="2147481215" r:id="rId28"/>
    <p:sldId id="2147481216" r:id="rId29"/>
    <p:sldId id="2147481217" r:id="rId30"/>
    <p:sldId id="2147481218" r:id="rId31"/>
    <p:sldId id="2147481219" r:id="rId32"/>
    <p:sldId id="269" r:id="rId33"/>
    <p:sldId id="270" r:id="rId34"/>
    <p:sldId id="271" r:id="rId35"/>
    <p:sldId id="272" r:id="rId36"/>
    <p:sldId id="264" r:id="rId37"/>
    <p:sldId id="274" r:id="rId38"/>
    <p:sldId id="2147481205" r:id="rId39"/>
    <p:sldId id="2147481206" r:id="rId40"/>
    <p:sldId id="275" r:id="rId41"/>
    <p:sldId id="276" r:id="rId42"/>
    <p:sldId id="277" r:id="rId43"/>
    <p:sldId id="2147481212" r:id="rId44"/>
    <p:sldId id="2242" r:id="rId45"/>
    <p:sldId id="282" r:id="rId46"/>
    <p:sldId id="283" r:id="rId47"/>
    <p:sldId id="284" r:id="rId48"/>
    <p:sldId id="285" r:id="rId49"/>
    <p:sldId id="286" r:id="rId50"/>
    <p:sldId id="287" r:id="rId51"/>
    <p:sldId id="288" r:id="rId52"/>
    <p:sldId id="28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3" autoAdjust="0"/>
    <p:restoredTop sz="71922" autoAdjust="0"/>
  </p:normalViewPr>
  <p:slideViewPr>
    <p:cSldViewPr snapToGrid="0" snapToObjects="1">
      <p:cViewPr varScale="1">
        <p:scale>
          <a:sx n="114" d="100"/>
          <a:sy n="114" d="100"/>
        </p:scale>
        <p:origin x="1698" y="108"/>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notesViewPr>
    <p:cSldViewPr snapToGrid="0" snapToObjects="1">
      <p:cViewPr varScale="1">
        <p:scale>
          <a:sx n="121" d="100"/>
          <a:sy n="121" d="100"/>
        </p:scale>
        <p:origin x="5022" y="-10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4:23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4:23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Bank of America’s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Bank of America’s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Bank of America’s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This slide covers key use cases relevant to Bank of America,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Bank of America’s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22</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23</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24</a:t>
            </a:fld>
            <a:endParaRPr lang="en-US">
              <a:solidFill>
                <a:prstClr val="black"/>
              </a:solidFill>
              <a:latin typeface="Segoe UI" pitchFamily="34" charset="0"/>
            </a:endParaRPr>
          </a:p>
        </p:txBody>
      </p:sp>
    </p:spTree>
    <p:extLst>
      <p:ext uri="{BB962C8B-B14F-4D97-AF65-F5344CB8AC3E}">
        <p14:creationId xmlns:p14="http://schemas.microsoft.com/office/powerpoint/2010/main" val="320902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Azure Active Directory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that is closest to your users or organization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Azure Active Directory (AD) and Virtual Network</a:t>
            </a:r>
          </a:p>
          <a:p>
            <a:pPr>
              <a:buFont typeface="+mj-lt"/>
              <a:buAutoNum type="arabicPeriod"/>
            </a:pPr>
            <a:r>
              <a:rPr lang="en-US" b="1" dirty="0"/>
              <a:t>Azure AD Tenant Connection</a:t>
            </a:r>
            <a:r>
              <a:rPr lang="en-US" dirty="0"/>
              <a:t>:</a:t>
            </a:r>
          </a:p>
          <a:p>
            <a:pPr marL="742950" lvl="1" indent="-285750">
              <a:buFont typeface="+mj-lt"/>
              <a:buAutoNum type="arabicPeriod"/>
            </a:pPr>
            <a:r>
              <a:rPr lang="en-US" dirty="0"/>
              <a:t>Ensure you have an </a:t>
            </a:r>
            <a:r>
              <a:rPr lang="en-US" b="1" dirty="0"/>
              <a:t>Azure AD Tenant</a:t>
            </a:r>
            <a:r>
              <a:rPr lang="en-US" dirty="0"/>
              <a:t> linked to your Azure subscription.</a:t>
            </a:r>
          </a:p>
          <a:p>
            <a:pPr marL="742950" lvl="1" indent="-285750">
              <a:buFont typeface="+mj-lt"/>
              <a:buAutoNum type="arabicPeriod"/>
            </a:pPr>
            <a:r>
              <a:rPr lang="en-US" dirty="0"/>
              <a:t>Confirm that your users are synced to Azure AD (via </a:t>
            </a:r>
            <a:r>
              <a:rPr lang="en-US" b="1" dirty="0"/>
              <a:t>AD Connect</a:t>
            </a:r>
            <a:r>
              <a:rPr lang="en-US" dirty="0"/>
              <a: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a:t>
            </a:r>
          </a:p>
          <a:p>
            <a:pPr marL="742950" lvl="1" indent="-285750">
              <a:buFont typeface="+mj-lt"/>
              <a:buAutoNum type="arabicPeriod"/>
            </a:pPr>
            <a:r>
              <a:rPr lang="en-US" b="1" dirty="0"/>
              <a:t>Resource Group</a:t>
            </a:r>
            <a:r>
              <a:rPr lang="en-US" dirty="0"/>
              <a:t>: Select the resource group you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Standard D2s_v3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10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t>
            </a:r>
            <a:r>
              <a:rPr lang="en-US" b="1" dirty="0"/>
              <a:t>Active Directory</a:t>
            </a:r>
            <a:r>
              <a:rPr lang="en-US" dirty="0"/>
              <a:t>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Configure </a:t>
            </a:r>
            <a:r>
              <a:rPr lang="en-US" b="1" dirty="0"/>
              <a:t>User Profile</a:t>
            </a:r>
            <a:r>
              <a:rPr lang="en-US" dirty="0"/>
              <a:t> using </a:t>
            </a:r>
            <a:r>
              <a:rPr lang="en-US" dirty="0" err="1"/>
              <a:t>FSLogix</a:t>
            </a:r>
            <a:r>
              <a:rPr lang="en-US" dirty="0"/>
              <a:t>:</a:t>
            </a:r>
          </a:p>
          <a:p>
            <a:pPr marL="742950" lvl="1" indent="-285750">
              <a:buFont typeface="+mj-lt"/>
              <a:buAutoNum type="arabicPeriod"/>
            </a:pPr>
            <a:r>
              <a:rPr lang="en-US" b="1" dirty="0"/>
              <a:t>Enable </a:t>
            </a:r>
            <a:r>
              <a:rPr lang="en-US" b="1" dirty="0" err="1"/>
              <a:t>FSLogix</a:t>
            </a:r>
            <a:r>
              <a:rPr lang="en-US" b="1" dirty="0"/>
              <a:t> Profile Container</a:t>
            </a:r>
            <a:r>
              <a:rPr lang="en-US" dirty="0"/>
              <a:t> and provide a storage account or SMB file path for storing user profiles.</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add </a:t>
            </a:r>
            <a:r>
              <a:rPr lang="en-US" dirty="0" err="1"/>
              <a:t>BankofAmericaUserGroup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t>
            </a:r>
            <a:r>
              <a:rPr lang="en-US" b="1" dirty="0"/>
              <a:t>Azure Virtual Desktop</a:t>
            </a:r>
            <a:r>
              <a:rPr lang="en-US" dirty="0"/>
              <a:t>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a:t>Launch the desktop or applications to verify access.</a:t>
            </a:r>
          </a:p>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25</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26</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Bank of America’s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Bank of America’s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Bank of America’s marketing team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Within Bank of America,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 including those relevant to Bank of America:</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37</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43</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Cognitive Services offers a powerful suite of pre-built APIs that make it easy to deploy advanced computer vision capabilities without developing custom models from scratch. These APIs allow companies to leverage cutting-edge image and video analysis tools to gain insights and improve operational efficiency across a range of applications.</a:t>
            </a:r>
          </a:p>
          <a:p>
            <a:pPr>
              <a:buFont typeface="Arial" panose="020B0604020202020204" pitchFamily="34" charset="0"/>
              <a:buChar char="•"/>
            </a:pPr>
            <a:r>
              <a:rPr lang="en-US" b="1" dirty="0"/>
              <a:t>Extract insights from images and videos</a:t>
            </a:r>
            <a:br>
              <a:rPr lang="en-US" dirty="0"/>
            </a:br>
            <a:r>
              <a:rPr lang="en-US" dirty="0"/>
              <a:t>Azure's computer vision tools enable companies to analyze images and videos, extracting data that can provide valuable insights. From detecting objects and activities to identifying patterns, these insights can support a variety of business functions, from operational efficiency to security enhancements.</a:t>
            </a:r>
          </a:p>
          <a:p>
            <a:pPr>
              <a:buFont typeface="Arial" panose="020B0604020202020204" pitchFamily="34" charset="0"/>
              <a:buChar char="•"/>
            </a:pPr>
            <a:r>
              <a:rPr lang="en-US" b="1" dirty="0"/>
              <a:t>Pre-built APIs for rapid deployment</a:t>
            </a:r>
            <a:br>
              <a:rPr lang="en-US" dirty="0"/>
            </a:br>
            <a:r>
              <a:rPr lang="en-US" dirty="0"/>
              <a:t>With Azure’s ready-made APIs, companies can integrate advanced computer vision features without the need for extensive development. This means businesses can quickly deploy vision-based applications, significantly reducing time to market and allowing teams to focus on innovating rather than building foundational capabilities from scratch.</a:t>
            </a:r>
          </a:p>
          <a:p>
            <a:pPr>
              <a:buFont typeface="Arial" panose="020B0604020202020204" pitchFamily="34" charset="0"/>
              <a:buChar char="•"/>
            </a:pPr>
            <a:r>
              <a:rPr lang="en-US" b="1" dirty="0"/>
              <a:t>Recognize faces, objects, and text</a:t>
            </a:r>
            <a:br>
              <a:rPr lang="en-US" dirty="0"/>
            </a:br>
            <a:r>
              <a:rPr lang="en-US" dirty="0"/>
              <a:t>Azure Cognitive Services makes it possible to identify and process faces, objects, and text within images and videos. For instance, businesses can use facial recognition to enhance security, object recognition to improve inventory management, or text extraction to automate document processing, thereby boosting accuracy and efficiency.</a:t>
            </a:r>
          </a:p>
          <a:p>
            <a:pPr>
              <a:buFont typeface="Arial" panose="020B0604020202020204" pitchFamily="34" charset="0"/>
              <a:buChar char="•"/>
            </a:pPr>
            <a:r>
              <a:rPr lang="en-US" b="1" dirty="0"/>
              <a:t>Real-world applications in finance and retail</a:t>
            </a:r>
            <a:br>
              <a:rPr lang="en-US" dirty="0"/>
            </a:br>
            <a:r>
              <a:rPr lang="en-US" dirty="0"/>
              <a:t>In finance, computer vision can aid in fraud detection by analyzing patterns in transactions or identifying unauthorized access based on facial recognition. In retail, it can be used for inventory monitoring, customer behavior analysis, and optimizing store layouts. These applications showcase how computer vision can support data-driven decision-making and automate tasks that traditionally required manual oversight.</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44</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AI and cloud technologies requires a commitment to ethical practices, stringent security measures, and a proactive organizational culture. As these technologies become more integrated into daily operations, it’s crucial to align with principles that promote transparency, fairness, and accountability. In finance, this focus extends to upholding industry standards and regulatory requirements that protect client data and maintain trust.</a:t>
            </a:r>
          </a:p>
          <a:p>
            <a:pPr>
              <a:buFont typeface="Arial" panose="020B0604020202020204" pitchFamily="34" charset="0"/>
              <a:buChar char="•"/>
            </a:pPr>
            <a:r>
              <a:rPr lang="en-US" b="1" dirty="0"/>
              <a:t>Ethics in AI</a:t>
            </a:r>
            <a:br>
              <a:rPr lang="en-US" dirty="0"/>
            </a:br>
            <a:r>
              <a:rPr lang="en-US" dirty="0" err="1"/>
              <a:t>AI</a:t>
            </a:r>
            <a:r>
              <a:rPr lang="en-US" dirty="0"/>
              <a:t> ethics emphasize the need for fair, transparent, and unbiased AI systems. These guidelines aim to prevent misuse of AI in decision-making and ensure responsible applications that build trust.</a:t>
            </a:r>
          </a:p>
          <a:p>
            <a:pPr>
              <a:buFont typeface="Arial" panose="020B0604020202020204" pitchFamily="34" charset="0"/>
              <a:buChar char="•"/>
            </a:pPr>
            <a:r>
              <a:rPr lang="en-US" b="1" dirty="0"/>
              <a:t>Cloud Security &amp; Compliance</a:t>
            </a:r>
            <a:br>
              <a:rPr lang="en-US" dirty="0"/>
            </a:br>
            <a:r>
              <a:rPr lang="en-US" dirty="0"/>
              <a:t>Cloud security involves protecting data from breaches and unauthorized access, while compliance ensures alignment with industry regulations, a vital aspect in sectors like finance where data sensitivity is paramount.</a:t>
            </a:r>
          </a:p>
          <a:p>
            <a:pPr>
              <a:buFont typeface="Arial" panose="020B0604020202020204" pitchFamily="34" charset="0"/>
              <a:buChar char="•"/>
            </a:pPr>
            <a:r>
              <a:rPr lang="en-US" b="1" dirty="0"/>
              <a:t>Data Privacy and Regulatory Standards</a:t>
            </a:r>
            <a:br>
              <a:rPr lang="en-US" dirty="0"/>
            </a:br>
            <a:r>
              <a:rPr lang="en-US" dirty="0"/>
              <a:t>Maintaining privacy and regulatory adherence is crucial, especially in regulated industries. This involves securing sensitive information and meeting legal expectations to safeguard customer data.</a:t>
            </a:r>
          </a:p>
          <a:p>
            <a:pPr>
              <a:buFont typeface="Arial" panose="020B0604020202020204" pitchFamily="34" charset="0"/>
              <a:buChar char="•"/>
            </a:pPr>
            <a:r>
              <a:rPr lang="en-US" b="1" dirty="0"/>
              <a:t>Building a Cloud-Ready Culture</a:t>
            </a:r>
            <a:br>
              <a:rPr lang="en-US" dirty="0"/>
            </a:br>
            <a:r>
              <a:rPr lang="en-US" dirty="0"/>
              <a:t>Building a cloud-ready culture involves fostering a secure, innovative environment. This prepares teams to responsibly use cloud resources, encourages continuous learning, and promotes agility in technology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rapid evolution of AI, addressing ethical considerations is essential. We’ll explore how bias, transparency, fairness, and governance frameworks play a role in creating responsible AI solutions. Ethical AI practices not only protect organizations but also ensure trust with stakeholders and end-users.</a:t>
            </a:r>
          </a:p>
          <a:p>
            <a:r>
              <a:rPr lang="en-US" b="1" dirty="0"/>
              <a:t>Addressing bias in AI models</a:t>
            </a:r>
            <a:br>
              <a:rPr lang="en-US" dirty="0"/>
            </a:br>
            <a:r>
              <a:rPr lang="en-US" dirty="0"/>
              <a:t>AI models can unintentionally perpetuate biases present in their training data, which can lead to unfair or discriminatory outcomes. To counteract this, diverse data sources should be used, and regular bias audits should be implemented. This ensures that models reflect a more balanced view, minimizing unintended prejudice.</a:t>
            </a:r>
          </a:p>
          <a:p>
            <a:r>
              <a:rPr lang="en-US" b="1" dirty="0"/>
              <a:t>Ensuring transparency and fairness</a:t>
            </a:r>
            <a:br>
              <a:rPr lang="en-US" dirty="0"/>
            </a:br>
            <a:r>
              <a:rPr lang="en-US" dirty="0"/>
              <a:t>Transparency in AI operations is critical for accountability. AI decisions should be understandable by stakeholders, which is where explainability tools come in. Fairness checks should be conducted to avoid discriminatory outcomes, especially in sectors like finance and hiring where decisions significantly impact individuals.</a:t>
            </a:r>
          </a:p>
          <a:p>
            <a:r>
              <a:rPr lang="en-US" b="1" dirty="0"/>
              <a:t>Governance frameworks for AI use</a:t>
            </a:r>
            <a:br>
              <a:rPr lang="en-US" dirty="0"/>
            </a:br>
            <a:r>
              <a:rPr lang="en-US" dirty="0"/>
              <a:t>A strong governance structure is vital to regulate and oversee AI use within organizations. Governance frameworks ensure AI operations comply with both ethical standards and legal regulations, supporting ethical AI deployment. This structure includes policies, monitoring processes, and accountability measures to keep AI aligned with organizational and societal values.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security and compliance in cloud environments is a top priority, especially in industries like finance where data sensitivity is paramount. Let’s explore the ways cloud security measures, compliance standards, and best practices in Azure can create a robust security framework that meets global standards and protects organizational assets.</a:t>
            </a:r>
          </a:p>
          <a:p>
            <a:r>
              <a:rPr lang="en-US" b="1" dirty="0"/>
              <a:t>Data encryption</a:t>
            </a:r>
            <a:br>
              <a:rPr lang="en-US" dirty="0"/>
            </a:br>
            <a:r>
              <a:rPr lang="en-US" dirty="0"/>
              <a:t>Data encryption is fundamental for protecting sensitive information. Encrypting data both at rest (when stored) and in transit (when moving across networks) helps secure information from unauthorized access and potential breaches. Encryption strengthens confidentiality and is a crucial component of any cloud security strategy.</a:t>
            </a:r>
          </a:p>
          <a:p>
            <a:r>
              <a:rPr lang="en-US" b="1" dirty="0"/>
              <a:t>Azure’s compliance certifications</a:t>
            </a:r>
            <a:br>
              <a:rPr lang="en-US" dirty="0"/>
            </a:br>
            <a:r>
              <a:rPr lang="en-US" dirty="0"/>
              <a:t>Azure complies with rigorous international standards, including GDPR (General Data Protection Regulation), HIPAA (Health Insurance Portability and Accountability Act), and ISO 27001 for information security. These certifications assure organizations that Azure meets high regulatory standards, which is especially crucial in regulated industries like finance and healthcare.</a:t>
            </a:r>
          </a:p>
          <a:p>
            <a:r>
              <a:rPr lang="en-US" b="1" dirty="0"/>
              <a:t>Security best practices</a:t>
            </a:r>
            <a:br>
              <a:rPr lang="en-US" dirty="0"/>
            </a:br>
            <a:r>
              <a:rPr lang="en-US" dirty="0"/>
              <a:t>Best practices like Multi-Factor Authentication (MFA), routine security audits, and comprehensive data encryption reinforce the security of cloud environments. MFA ensures that only authorized users access sensitive systems, while regular audits identify vulnerabilities and enable prompt response. Together, these practices help maintain a secure and resilient cloud infrastructure.</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cloud-ready culture requires a proactive approach from leadership to support innovation, skill-building, and smooth transitions. Adopting cloud technologies involves more than infrastructure changes; it demands a cultural shift to ensure that employees are prepared, motivated, and aligned with the organization’s goals. Let’s discuss strategies to foster a culture that embraces cloud advancements, prioritizes employee growth, and manages change effectively.</a:t>
            </a:r>
          </a:p>
          <a:p>
            <a:r>
              <a:rPr lang="en-US" b="1" dirty="0"/>
              <a:t>Fostering innovation and risk-taking</a:t>
            </a:r>
            <a:br>
              <a:rPr lang="en-US" dirty="0"/>
            </a:br>
            <a:r>
              <a:rPr lang="en-US" dirty="0"/>
              <a:t>A cloud-ready culture thrives on innovation and a willingness to explore. Leaders should cultivate an environment where teams feel encouraged to experiment with new cloud-based solutions and approaches. This openness to risk-taking can reveal efficiencies, inspire creative problem-solving, and maximize the advantages of cloud technologies.</a:t>
            </a:r>
          </a:p>
          <a:p>
            <a:r>
              <a:rPr lang="en-US" b="1" dirty="0"/>
              <a:t>Upskilling the workforce</a:t>
            </a:r>
            <a:br>
              <a:rPr lang="en-US" dirty="0"/>
            </a:br>
            <a:r>
              <a:rPr lang="en-US" dirty="0"/>
              <a:t>For employees to leverage cloud and AI technologies effectively, training is essential. Upskilling ensures that staff have the knowledge and confidence to work with these tools, contributing to their professional growth and organizational success. Investing in continuous learning and skill development is key to maintaining a competitive and adaptable workforce.</a:t>
            </a:r>
          </a:p>
          <a:p>
            <a:r>
              <a:rPr lang="en-US" b="1" dirty="0"/>
              <a:t>Overcoming resistance to change</a:t>
            </a:r>
            <a:br>
              <a:rPr lang="en-US" dirty="0"/>
            </a:br>
            <a:r>
              <a:rPr lang="en-US" dirty="0"/>
              <a:t>Adoption of cloud technologies may introduce hesitation or resistance among employees. Leaders should communicate the clear benefits of cloud adoption, including greater flexibility, collaboration, and efficiency, while offering resources and support to ease transitions. Addressing concerns and providing guidance helps employees feel secure and valued throughout the change process.</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49</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redefined technology infrastructure by offering scalable, cost-effective resources that can support rapid growth and innovation in financial services. For Bank of America’s technology leaders, understanding the types of cloud deployments, strategic approaches to cloud adoption, and the importance of security in financial contexts is essential. This section will address core elements of cloud technology, from foundational concepts to hybrid and multi-cloud strategies, offering insights into leveraging cloud capabilities effectively.</a:t>
            </a:r>
          </a:p>
          <a:p>
            <a:r>
              <a:rPr lang="en-US" b="1" dirty="0"/>
              <a:t>The Cloud Revolution</a:t>
            </a:r>
            <a:br>
              <a:rPr lang="en-US" dirty="0"/>
            </a:br>
            <a:r>
              <a:rPr lang="en-US" dirty="0"/>
              <a:t>Cloud computing is transforming IT management by providing on-demand access to resources, reducing reliance on physical hardware, and enabling organizations to scale operations efficiently. This shift is particularly valuable in finance, where agility and innovation are competitive advantages.</a:t>
            </a:r>
          </a:p>
          <a:p>
            <a:r>
              <a:rPr lang="en-US" b="1" dirty="0"/>
              <a:t>Types of Cloud Deployments</a:t>
            </a:r>
            <a:br>
              <a:rPr lang="en-US" dirty="0"/>
            </a:br>
            <a:r>
              <a:rPr lang="en-US" dirty="0"/>
              <a:t>Public, private, and hybrid cloud models offer varying levels of control, security, and cost-effectiveness. Each model provides distinct benefits, allowing organizations to select an approach that best meets their operational and compliance requirements.</a:t>
            </a:r>
          </a:p>
          <a:p>
            <a:r>
              <a:rPr lang="en-US" b="1" dirty="0"/>
              <a:t>Cloud Adoption: A Leadership Perspective</a:t>
            </a:r>
            <a:br>
              <a:rPr lang="en-US" dirty="0"/>
            </a:br>
            <a:r>
              <a:rPr lang="en-US" dirty="0"/>
              <a:t>Strategic planning is critical in adopting cloud technology, especially within a large financial institution. Leadership must ensure cloud resources align with business objectives, are efficiently managed, and provide measurable value to the organization.</a:t>
            </a:r>
          </a:p>
          <a:p>
            <a:r>
              <a:rPr lang="en-US" b="1" dirty="0"/>
              <a:t>Security and Compliance in Cloud</a:t>
            </a:r>
            <a:br>
              <a:rPr lang="en-US" dirty="0"/>
            </a:br>
            <a:r>
              <a:rPr lang="en-US" dirty="0"/>
              <a:t>For financial services, security and compliance are paramount. Cloud services require rigorous data protection and adherence to standards such as GDPR and ISO 27001, ensuring that sensitive data is handled securely and meets regulatory requirements.</a:t>
            </a:r>
          </a:p>
          <a:p>
            <a:r>
              <a:rPr lang="en-US" b="1" dirty="0"/>
              <a:t>Cost Efficiency and Scalability</a:t>
            </a:r>
            <a:br>
              <a:rPr lang="en-US" dirty="0"/>
            </a:br>
            <a:r>
              <a:rPr lang="en-US" dirty="0"/>
              <a:t>The cloud’s pay-as-you-go model and auto-scaling capabilities offer substantial cost savings, allowing organizations to only pay for the resources they use. In finance, this cost efficiency and flexibility directly impact operational profitability.</a:t>
            </a:r>
          </a:p>
          <a:p>
            <a:r>
              <a:rPr lang="en-US" b="1" dirty="0"/>
              <a:t>Hybrid and Multi-Cloud Strategies</a:t>
            </a:r>
            <a:br>
              <a:rPr lang="en-US" dirty="0"/>
            </a:br>
            <a:r>
              <a:rPr lang="en-US" dirty="0"/>
              <a:t>Hybrid and multi-cloud approaches enable flexibility by blending on-premises and cloud resources, supporting compliance in regulated industries. This approach allows organizations to keep sensitive data on-premises while leveraging cloud resources for broader workloads.</a:t>
            </a:r>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10/29/2024 4:23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4:23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10/29/2024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17/06/relationships/model3d" Target="../media/model3d5.glb"/><Relationship Id="rId3" Type="http://schemas.openxmlformats.org/officeDocument/2006/relationships/image" Target="../media/image13.jpeg"/><Relationship Id="rId7" Type="http://schemas.microsoft.com/office/2017/06/relationships/model3d" Target="../media/model3d2.glb"/><Relationship Id="rId12"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17/06/relationships/model3d" Target="../media/model3d4.glb"/><Relationship Id="rId5" Type="http://schemas.openxmlformats.org/officeDocument/2006/relationships/image" Target="../media/image14.png"/><Relationship Id="rId10" Type="http://schemas.openxmlformats.org/officeDocument/2006/relationships/image" Target="../media/image17.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36011FE3-5C64-8D40-4B04-4E235FAC2754}"/>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a:t>
            </a:fld>
            <a:endParaRPr lang="en-US" dirty="0">
              <a:solidFill>
                <a:srgbClr val="D1282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
        <p:nvSpPr>
          <p:cNvPr id="2" name="Slide Number Placeholder 3">
            <a:extLst>
              <a:ext uri="{FF2B5EF4-FFF2-40B4-BE49-F238E27FC236}">
                <a16:creationId xmlns:a16="http://schemas.microsoft.com/office/drawing/2014/main" id="{BFC97F6B-3CB0-F84F-4478-5032F2EA276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10</a:t>
            </a:fld>
            <a:endParaRPr lang="en-US" dirty="0">
              <a:solidFill>
                <a:srgbClr val="D1282E"/>
              </a:solidFill>
            </a:endParaRP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
        <p:nvSpPr>
          <p:cNvPr id="2" name="Slide Number Placeholder 3">
            <a:extLst>
              <a:ext uri="{FF2B5EF4-FFF2-40B4-BE49-F238E27FC236}">
                <a16:creationId xmlns:a16="http://schemas.microsoft.com/office/drawing/2014/main" id="{D17B477B-04C2-C3CC-2486-94D0F6C40D2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11</a:t>
            </a:fld>
            <a:endParaRPr lang="en-US" dirty="0">
              <a:solidFill>
                <a:srgbClr val="D1282E"/>
              </a:solidFill>
            </a:endParaRP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Key Services Offered by Azure</a:t>
            </a:r>
          </a:p>
        </p:txBody>
      </p:sp>
      <p:sp>
        <p:nvSpPr>
          <p:cNvPr id="3" name="Content Placeholder 2"/>
          <p:cNvSpPr>
            <a:spLocks noGrp="1"/>
          </p:cNvSpPr>
          <p:nvPr>
            <p:ph idx="1"/>
          </p:nvPr>
        </p:nvSpPr>
        <p:spPr>
          <a:xfrm>
            <a:off x="609600" y="1073889"/>
            <a:ext cx="10160000" cy="5052276"/>
          </a:xfrm>
        </p:spPr>
        <p:txBody>
          <a:bodyPr/>
          <a:lstStyle/>
          <a:p>
            <a:pPr lvl="0"/>
            <a:r>
              <a:rPr lang="en-US"/>
              <a:t>Compute</a:t>
            </a:r>
          </a:p>
          <a:p>
            <a:pPr lvl="1"/>
            <a:r>
              <a:rPr lang="en-US"/>
              <a:t>Virtual Machines, App Services.</a:t>
            </a:r>
          </a:p>
          <a:p>
            <a:pPr lvl="0"/>
            <a:r>
              <a:rPr lang="en-US"/>
              <a:t>Storage</a:t>
            </a:r>
          </a:p>
          <a:p>
            <a:pPr lvl="1"/>
            <a:r>
              <a:rPr lang="en-US"/>
              <a:t>Blob storage, SQL databases.</a:t>
            </a:r>
          </a:p>
          <a:p>
            <a:pPr lvl="0"/>
            <a:r>
              <a:rPr lang="en-US"/>
              <a:t>Networking</a:t>
            </a:r>
          </a:p>
          <a:p>
            <a:pPr lvl="1"/>
            <a:r>
              <a:rPr lang="en-US"/>
              <a:t>Virtual networks, load balancers, and VPN gateways.</a:t>
            </a:r>
          </a:p>
          <a:p>
            <a:pPr lvl="0"/>
            <a:r>
              <a:rPr lang="en-US"/>
              <a:t>AI and Machine Learning</a:t>
            </a:r>
          </a:p>
          <a:p>
            <a:pPr lvl="1"/>
            <a:r>
              <a:rPr lang="en-US"/>
              <a:t>Azure Cognitive Services, Azure Machine Learning, and AutoML.</a:t>
            </a:r>
          </a:p>
          <a:p>
            <a:pPr lvl="0"/>
            <a:r>
              <a:rPr lang="en-US"/>
              <a:t>Hybrid Cloud and Edge Solutions</a:t>
            </a:r>
          </a:p>
          <a:p>
            <a:pPr lvl="1"/>
            <a:r>
              <a:rPr lang="en-US"/>
              <a:t>Azure Stack, Azure Arc.</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15</a:t>
            </a:fld>
            <a:endParaRPr lang="en-US" dirty="0"/>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16</a:t>
            </a:fld>
            <a:endParaRPr lang="en-US" dirty="0">
              <a:solidFill>
                <a:srgbClr val="D1282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17</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18</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
        <p:nvSpPr>
          <p:cNvPr id="4" name="Slide Number Placeholder 3">
            <a:extLst>
              <a:ext uri="{FF2B5EF4-FFF2-40B4-BE49-F238E27FC236}">
                <a16:creationId xmlns:a16="http://schemas.microsoft.com/office/drawing/2014/main" id="{260883D6-7C53-15AD-4F16-0C047DF6832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
        <p:nvSpPr>
          <p:cNvPr id="4" name="Slide Number Placeholder 3">
            <a:extLst>
              <a:ext uri="{FF2B5EF4-FFF2-40B4-BE49-F238E27FC236}">
                <a16:creationId xmlns:a16="http://schemas.microsoft.com/office/drawing/2014/main" id="{C7E24BF3-1A98-6495-3CD6-4D2897521B5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159159704"/>
                  </p:ext>
                </p:extLst>
              </p:nvPr>
            </p:nvGraphicFramePr>
            <p:xfrm>
              <a:off x="6096000" y="1477203"/>
              <a:ext cx="5215102" cy="1944549"/>
            </p:xfrm>
            <a:graphic>
              <a:graphicData uri="http://schemas.microsoft.com/office/drawing/2017/model3d">
                <am3d:model3d r:embed="rId4">
                  <am3d:spPr>
                    <a:xfrm>
                      <a:off x="0" y="0"/>
                      <a:ext cx="5215102" cy="1944549"/>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1477203"/>
                <a:ext cx="5215102" cy="1944549"/>
              </a:xfrm>
              <a:prstGeom prst="rect">
                <a:avLst/>
              </a:prstGeom>
            </p:spPr>
          </p:pic>
        </mc:Fallback>
      </mc:AlternateContent>
      <p:pic>
        <p:nvPicPr>
          <p:cNvPr id="1217"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7271" y="1328617"/>
            <a:ext cx="393416" cy="202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96752" y="4115398"/>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9020" y="3906547"/>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874750769"/>
                  </p:ext>
                </p:extLst>
              </p:nvPr>
            </p:nvGraphicFramePr>
            <p:xfrm>
              <a:off x="6537682" y="4793203"/>
              <a:ext cx="591334" cy="343786"/>
            </p:xfrm>
            <a:graphic>
              <a:graphicData uri="http://schemas.microsoft.com/office/drawing/2017/model3d">
                <am3d:model3d r:embed="rId7">
                  <am3d:spPr>
                    <a:xfrm>
                      <a:off x="0" y="0"/>
                      <a:ext cx="591334" cy="343786"/>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2976325" ay="4930671" az="2960450"/>
                    <am3d:postTrans dx="0" dy="0" dz="0"/>
                  </am3d:trans>
                  <am3d:raster rName="Office3DRenderer" rVer="16.0.8326">
                    <am3d:blip r:embed="rId8"/>
                  </am3d:raster>
                  <am3d:objViewport viewportSz="66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37682" y="4793203"/>
                <a:ext cx="591334" cy="34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395081192"/>
                  </p:ext>
                </p:extLst>
              </p:nvPr>
            </p:nvGraphicFramePr>
            <p:xfrm>
              <a:off x="7954345" y="4868692"/>
              <a:ext cx="724787" cy="361844"/>
            </p:xfrm>
            <a:graphic>
              <a:graphicData uri="http://schemas.microsoft.com/office/drawing/2017/model3d">
                <am3d:model3d r:embed="rId9">
                  <am3d:spPr>
                    <a:xfrm>
                      <a:off x="0" y="0"/>
                      <a:ext cx="724787" cy="361844"/>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1585291" ay="4251329" az="1508701"/>
                    <am3d:postTrans dx="0" dy="0" dz="0"/>
                  </am3d:trans>
                  <am3d:raster rName="Office3DRenderer" rVer="16.0.8326">
                    <am3d:blip r:embed="rId10"/>
                  </am3d:raster>
                  <am3d:objViewport viewportSz="780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54345" y="4868692"/>
                <a:ext cx="724787" cy="3618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707049498"/>
                  </p:ext>
                </p:extLst>
              </p:nvPr>
            </p:nvGraphicFramePr>
            <p:xfrm>
              <a:off x="9594543" y="4908630"/>
              <a:ext cx="624098" cy="472801"/>
            </p:xfrm>
            <a:graphic>
              <a:graphicData uri="http://schemas.microsoft.com/office/drawing/2017/model3d">
                <am3d:model3d r:embed="rId11">
                  <am3d:spPr>
                    <a:xfrm>
                      <a:off x="0" y="0"/>
                      <a:ext cx="624098" cy="472801"/>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6956624" ay="3693261" az="7137390"/>
                    <am3d:postTrans dx="0" dy="0" dz="0"/>
                  </am3d:trans>
                  <am3d:raster rName="Office3DRenderer" rVer="16.0.8326">
                    <am3d:blip r:embed="rId12"/>
                  </am3d:raster>
                  <am3d:objViewport viewportSz="7943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94543" y="4908630"/>
                <a:ext cx="624098" cy="4728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832630550"/>
                  </p:ext>
                </p:extLst>
              </p:nvPr>
            </p:nvGraphicFramePr>
            <p:xfrm rot="21371583">
              <a:off x="10949652" y="4831121"/>
              <a:ext cx="826517" cy="716314"/>
            </p:xfrm>
            <a:graphic>
              <a:graphicData uri="http://schemas.microsoft.com/office/drawing/2017/model3d">
                <am3d:model3d r:embed="rId13">
                  <am3d:spPr>
                    <a:xfrm rot="21371583">
                      <a:off x="0" y="0"/>
                      <a:ext cx="826517" cy="716314"/>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091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rot="21371583">
                <a:off x="10949652" y="4831121"/>
                <a:ext cx="826517" cy="716314"/>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
        <p:nvSpPr>
          <p:cNvPr id="3" name="Slide Number Placeholder 3">
            <a:extLst>
              <a:ext uri="{FF2B5EF4-FFF2-40B4-BE49-F238E27FC236}">
                <a16:creationId xmlns:a16="http://schemas.microsoft.com/office/drawing/2014/main" id="{CA124C9A-6BE9-8894-B6B3-0CEFA2D7E8D3}"/>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
        <p:nvSpPr>
          <p:cNvPr id="4" name="Slide Number Placeholder 3">
            <a:extLst>
              <a:ext uri="{FF2B5EF4-FFF2-40B4-BE49-F238E27FC236}">
                <a16:creationId xmlns:a16="http://schemas.microsoft.com/office/drawing/2014/main" id="{227A5139-235C-B81A-B437-FD5A1465DDD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
        <p:nvSpPr>
          <p:cNvPr id="4" name="Slide Number Placeholder 3">
            <a:extLst>
              <a:ext uri="{FF2B5EF4-FFF2-40B4-BE49-F238E27FC236}">
                <a16:creationId xmlns:a16="http://schemas.microsoft.com/office/drawing/2014/main" id="{881C1152-6B79-6D28-B45E-766CEB592FF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Windows PC"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0" y="487"/>
            <a:ext cx="12031544" cy="6857514"/>
          </a:xfrm>
          <a:prstGeom prst="rect">
            <a:avLst/>
          </a:prstGeom>
        </p:spPr>
      </p:pic>
      <p:sp>
        <p:nvSpPr>
          <p:cNvPr id="16" name="Lightest Grey Panel">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White Panel">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Ligh Grey Panel">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3" name="VMs Text">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13" name="Slide Bullets">
            <a:extLst>
              <a:ext uri="{FF2B5EF4-FFF2-40B4-BE49-F238E27FC236}">
                <a16:creationId xmlns:a16="http://schemas.microsoft.com/office/drawing/2014/main" id="{63BB1403-893C-D44F-AECF-DC651DCD9167}"/>
              </a:ext>
            </a:extLst>
          </p:cNvPr>
          <p:cNvSpPr>
            <a:spLocks noGrp="1"/>
          </p:cNvSpPr>
          <p:nvPr>
            <p:ph idx="1"/>
          </p:nvPr>
        </p:nvSpPr>
        <p:spPr>
          <a:xfrm>
            <a:off x="609600" y="1073889"/>
            <a:ext cx="10160000" cy="5052276"/>
          </a:xfrm>
        </p:spPr>
        <p:txBody>
          <a:bodyPr/>
          <a:lstStyle/>
          <a:p>
            <a:r>
              <a:rPr lang="en-US" dirty="0"/>
              <a:t>Windows 10 Enterprise Multi-Session</a:t>
            </a:r>
          </a:p>
          <a:p>
            <a:pPr lvl="1"/>
            <a:r>
              <a:rPr lang="en-US" dirty="0"/>
              <a:t>Enables multiple users to share a single virtual machine, optimized for AVD.</a:t>
            </a:r>
          </a:p>
          <a:p>
            <a:r>
              <a:rPr lang="en-US" dirty="0"/>
              <a:t>Windows 10 Enterprise and Windows 11 Enterprise</a:t>
            </a:r>
          </a:p>
          <a:p>
            <a:pPr lvl="1"/>
            <a:r>
              <a:rPr lang="en-US" dirty="0"/>
              <a:t>Single-user desktops, commonly used for personalized virtual desktops.</a:t>
            </a:r>
          </a:p>
          <a:p>
            <a:r>
              <a:rPr lang="en-US" dirty="0"/>
              <a:t>Windows Server 2012 R2 and Later</a:t>
            </a:r>
          </a:p>
          <a:p>
            <a:pPr lvl="1"/>
            <a:r>
              <a:rPr lang="en-US" dirty="0"/>
              <a:t>Supports multi-user sessions; ideal for server-based applications.</a:t>
            </a:r>
          </a:p>
          <a:p>
            <a:r>
              <a:rPr lang="en-US" dirty="0"/>
              <a:t>Linux Distributions (Limited Support)</a:t>
            </a:r>
          </a:p>
          <a:p>
            <a:pPr lvl="1"/>
            <a:r>
              <a:rPr lang="en-US" dirty="0"/>
              <a:t>AVD provides limited support for specific Linux distributions for specialized workloads.</a:t>
            </a:r>
          </a:p>
          <a:p>
            <a:endParaRPr lang="en-US" dirty="0"/>
          </a:p>
        </p:txBody>
      </p:sp>
      <p:sp>
        <p:nvSpPr>
          <p:cNvPr id="3" name="Title">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5" name="Slide Number Placeholder 3">
            <a:extLst>
              <a:ext uri="{FF2B5EF4-FFF2-40B4-BE49-F238E27FC236}">
                <a16:creationId xmlns:a16="http://schemas.microsoft.com/office/drawing/2014/main" id="{2523105E-9FF5-F4B5-A4B6-34E5B86984E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
        <p:nvSpPr>
          <p:cNvPr id="3" name="Slide Number Placeholder 3">
            <a:extLst>
              <a:ext uri="{FF2B5EF4-FFF2-40B4-BE49-F238E27FC236}">
                <a16:creationId xmlns:a16="http://schemas.microsoft.com/office/drawing/2014/main" id="{E8848C8C-DA53-705E-8743-38BF3AEE6495}"/>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a:p>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a:p>
            <a:endParaRPr lang="en-US" dirty="0"/>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a:p>
            <a:endParaRPr lang="en-US" dirty="0"/>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a:p>
            <a:endParaRPr lang="en-US" dirty="0"/>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ProDataMan Founder and Principal</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a:p>
            <a:endParaRPr lang="en-US" dirty="0"/>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a:p>
            <a:endParaRPr lang="en-US" dirty="0"/>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b="1" dirty="0"/>
              <a:t>Key Tools in Generative AI: GPT, DALL·E, and Codex</a:t>
            </a:r>
            <a:endParaRPr b="1"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2" name="Slide Number Placeholder 3">
            <a:extLst>
              <a:ext uri="{FF2B5EF4-FFF2-40B4-BE49-F238E27FC236}">
                <a16:creationId xmlns:a16="http://schemas.microsoft.com/office/drawing/2014/main" id="{286584C7-C75A-9050-35C3-F461A6D305BD}"/>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Slide Number Placeholder 3">
            <a:extLst>
              <a:ext uri="{FF2B5EF4-FFF2-40B4-BE49-F238E27FC236}">
                <a16:creationId xmlns:a16="http://schemas.microsoft.com/office/drawing/2014/main" id="{18DDB747-6EA2-3EF3-73FD-559B62C4B9C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1" y="1941095"/>
            <a:ext cx="5486400"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79" y="1574800"/>
            <a:ext cx="4955178" cy="4525963"/>
          </a:xfrm>
        </p:spPr>
        <p:txBody>
          <a:bodyPr>
            <a:normAutofit/>
          </a:bodyPr>
          <a:lstStyle/>
          <a:p>
            <a:r>
              <a:rPr lang="en-US" sz="1800" dirty="0"/>
              <a:t>Extract insights from images and videos</a:t>
            </a:r>
          </a:p>
          <a:p>
            <a:pPr marL="742950" lvl="1" indent="-285750">
              <a:buFont typeface="Arial" panose="020B0604020202020204" pitchFamily="34" charset="0"/>
              <a:buChar char="•"/>
            </a:pPr>
            <a:r>
              <a:rPr lang="en-US" sz="1600" dirty="0"/>
              <a:t>Analyze visuals to gather valuable data for various applications</a:t>
            </a:r>
          </a:p>
          <a:p>
            <a:r>
              <a:rPr lang="en-US" sz="1800" dirty="0"/>
              <a:t>Pre-built APIs for rapid deployment</a:t>
            </a:r>
          </a:p>
          <a:p>
            <a:pPr marL="742950" lvl="1" indent="-285750">
              <a:buFont typeface="Arial" panose="020B0604020202020204" pitchFamily="34" charset="0"/>
              <a:buChar char="•"/>
            </a:pPr>
            <a:r>
              <a:rPr lang="en-US" sz="1600" dirty="0"/>
              <a:t>Simplify integration with powerful, ready-to-use computer vision capabilities</a:t>
            </a:r>
          </a:p>
          <a:p>
            <a:r>
              <a:rPr lang="en-US" sz="1800" dirty="0"/>
              <a:t>Recognize faces, objects, and text</a:t>
            </a:r>
          </a:p>
          <a:p>
            <a:pPr marL="742950" lvl="1" indent="-285750">
              <a:buFont typeface="Arial" panose="020B0604020202020204" pitchFamily="34" charset="0"/>
              <a:buChar char="•"/>
            </a:pPr>
            <a:r>
              <a:rPr lang="en-US" sz="1600" dirty="0"/>
              <a:t>Identify people, products, and documents in images to automate workflows</a:t>
            </a:r>
          </a:p>
          <a:p>
            <a:r>
              <a:rPr lang="en-US" sz="1800" dirty="0"/>
              <a:t>Real-world applications in finance and retail</a:t>
            </a:r>
          </a:p>
          <a:p>
            <a:pPr marL="742950" lvl="1" indent="-285750">
              <a:buFont typeface="Arial" panose="020B0604020202020204" pitchFamily="34" charset="0"/>
              <a:buChar char="•"/>
            </a:pPr>
            <a:r>
              <a:rPr lang="en-US" sz="1600" dirty="0"/>
              <a:t>Fraud detection, document processing, and customer insights</a:t>
            </a:r>
          </a:p>
          <a:p>
            <a:endParaRPr lang="en-US" sz="1800" dirty="0"/>
          </a:p>
        </p:txBody>
      </p:sp>
      <p:sp>
        <p:nvSpPr>
          <p:cNvPr id="3" name="Slide Number Placeholder 3">
            <a:extLst>
              <a:ext uri="{FF2B5EF4-FFF2-40B4-BE49-F238E27FC236}">
                <a16:creationId xmlns:a16="http://schemas.microsoft.com/office/drawing/2014/main" id="{B13A60A7-1076-76C0-66CA-0BA7F8CFF2F9}"/>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44</a:t>
            </a:fld>
            <a:endParaRPr lang="en-US" dirty="0">
              <a:solidFill>
                <a:srgbClr val="D1282E"/>
              </a:solidFill>
            </a:endParaRP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r>
              <a:rPr lang="en-US" dirty="0"/>
              <a:t>Ethics in AI</a:t>
            </a:r>
          </a:p>
          <a:p>
            <a:r>
              <a:rPr lang="en-US" dirty="0"/>
              <a:t>Cloud Security &amp; Compliance</a:t>
            </a:r>
          </a:p>
          <a:p>
            <a:r>
              <a:rPr lang="en-US" dirty="0"/>
              <a:t>Data Privacy and Regulatory Standards</a:t>
            </a:r>
          </a:p>
          <a:p>
            <a:r>
              <a:rPr lang="en-US" dirty="0"/>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Ethics in AI</a:t>
            </a:r>
          </a:p>
        </p:txBody>
      </p:sp>
      <p:sp>
        <p:nvSpPr>
          <p:cNvPr id="3" name="Content Placeholder 2"/>
          <p:cNvSpPr>
            <a:spLocks noGrp="1"/>
          </p:cNvSpPr>
          <p:nvPr>
            <p:ph idx="1"/>
          </p:nvPr>
        </p:nvSpPr>
        <p:spPr>
          <a:xfrm>
            <a:off x="609600" y="1073889"/>
            <a:ext cx="10160000" cy="5052276"/>
          </a:xfrm>
        </p:spPr>
        <p:txBody>
          <a:bodyPr/>
          <a:lstStyle/>
          <a:p>
            <a:r>
              <a:rPr lang="en-US" dirty="0"/>
              <a:t>Addressing bias in AI models</a:t>
            </a:r>
          </a:p>
          <a:p>
            <a:pPr marL="742950" lvl="1" indent="-285750">
              <a:buFont typeface="Arial" panose="020B0604020202020204" pitchFamily="34" charset="0"/>
              <a:buChar char="•"/>
            </a:pPr>
            <a:r>
              <a:rPr lang="en-US" dirty="0"/>
              <a:t>Bias in training data can lead to skewed AI outcomes, impacting decision fairness. Ensuring diversity and regular audits in data selection can mitigate this risk.</a:t>
            </a:r>
          </a:p>
          <a:p>
            <a:r>
              <a:rPr lang="en-US" dirty="0"/>
              <a:t>Ensuring transparency and fairness</a:t>
            </a:r>
          </a:p>
          <a:p>
            <a:pPr marL="742950" lvl="1" indent="-285750">
              <a:buFont typeface="Arial" panose="020B0604020202020204" pitchFamily="34" charset="0"/>
              <a:buChar char="•"/>
            </a:pPr>
            <a:r>
              <a:rPr lang="en-US" dirty="0"/>
              <a:t>Explainable AI is crucial, helping stakeholders understand decision-making processes. Regular fairness assessments help maintain equity and trust.</a:t>
            </a:r>
          </a:p>
          <a:p>
            <a:r>
              <a:rPr lang="en-US" dirty="0"/>
              <a:t>Governance frameworks for AI use</a:t>
            </a:r>
          </a:p>
          <a:p>
            <a:pPr marL="742950" lvl="1" indent="-285750">
              <a:buFont typeface="Arial" panose="020B0604020202020204" pitchFamily="34" charset="0"/>
              <a:buChar char="•"/>
            </a:pPr>
            <a:r>
              <a:rPr lang="en-US" dirty="0"/>
              <a:t>Effective AI governance aligns AI practices with ethical standards and regulatory requirements, reinforcing accountability and ethical deployment.</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Security &amp; Compliance</a:t>
            </a:r>
          </a:p>
        </p:txBody>
      </p:sp>
      <p:sp>
        <p:nvSpPr>
          <p:cNvPr id="3" name="Content Placeholder 2"/>
          <p:cNvSpPr>
            <a:spLocks noGrp="1"/>
          </p:cNvSpPr>
          <p:nvPr>
            <p:ph idx="1"/>
          </p:nvPr>
        </p:nvSpPr>
        <p:spPr>
          <a:xfrm>
            <a:off x="609600" y="1073889"/>
            <a:ext cx="10160000" cy="5052276"/>
          </a:xfrm>
        </p:spPr>
        <p:txBody>
          <a:bodyPr/>
          <a:lstStyle/>
          <a:p>
            <a:r>
              <a:rPr lang="en-US" dirty="0"/>
              <a:t>Data encryption</a:t>
            </a:r>
          </a:p>
          <a:p>
            <a:pPr marL="742950" lvl="1" indent="-285750">
              <a:buFont typeface="Arial" panose="020B0604020202020204" pitchFamily="34" charset="0"/>
              <a:buChar char="•"/>
            </a:pPr>
            <a:r>
              <a:rPr lang="en-US" dirty="0"/>
              <a:t>Sensitive data requires encryption at rest and in transit, safeguarding information across cloud environments.</a:t>
            </a:r>
          </a:p>
          <a:p>
            <a:r>
              <a:rPr lang="en-US" dirty="0"/>
              <a:t>Azure’s compliance certifications</a:t>
            </a:r>
          </a:p>
          <a:p>
            <a:pPr marL="742950" lvl="1" indent="-285750">
              <a:buFont typeface="Arial" panose="020B0604020202020204" pitchFamily="34" charset="0"/>
              <a:buChar char="•"/>
            </a:pPr>
            <a:r>
              <a:rPr lang="en-US" dirty="0"/>
              <a:t>Azure meets stringent global security standards, including GDPR, HIPAA, and ISO 27001, ensuring regulatory compliance.</a:t>
            </a:r>
          </a:p>
          <a:p>
            <a:r>
              <a:rPr lang="en-US" dirty="0"/>
              <a:t>Security best practices</a:t>
            </a:r>
          </a:p>
          <a:p>
            <a:pPr marL="742950" lvl="1" indent="-285750">
              <a:buFont typeface="Arial" panose="020B0604020202020204" pitchFamily="34" charset="0"/>
              <a:buChar char="•"/>
            </a:pPr>
            <a:r>
              <a:rPr lang="en-US" dirty="0"/>
              <a:t>Employ MFA, schedule regular security audits, and encrypt data comprehensively to strengthen security.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Building a Cloud-Ready Culture</a:t>
            </a:r>
          </a:p>
        </p:txBody>
      </p:sp>
      <p:sp>
        <p:nvSpPr>
          <p:cNvPr id="3" name="Content Placeholder 2"/>
          <p:cNvSpPr>
            <a:spLocks noGrp="1"/>
          </p:cNvSpPr>
          <p:nvPr>
            <p:ph idx="1"/>
          </p:nvPr>
        </p:nvSpPr>
        <p:spPr>
          <a:xfrm>
            <a:off x="609600" y="1073889"/>
            <a:ext cx="10160000" cy="5052276"/>
          </a:xfrm>
        </p:spPr>
        <p:txBody>
          <a:bodyPr/>
          <a:lstStyle/>
          <a:p>
            <a:r>
              <a:rPr lang="en-US" dirty="0"/>
              <a:t>Fostering innovation and risk-taking</a:t>
            </a:r>
          </a:p>
          <a:p>
            <a:pPr marL="742950" lvl="1" indent="-285750">
              <a:buFont typeface="Arial" panose="020B0604020202020204" pitchFamily="34" charset="0"/>
              <a:buChar char="•"/>
            </a:pPr>
            <a:r>
              <a:rPr lang="en-US" dirty="0"/>
              <a:t>Encourage experimentation with cloud technologies to unlock potential business benefits.</a:t>
            </a:r>
          </a:p>
          <a:p>
            <a:r>
              <a:rPr lang="en-US" dirty="0"/>
              <a:t>Upskilling the workforce</a:t>
            </a:r>
          </a:p>
          <a:p>
            <a:pPr marL="742950" lvl="1" indent="-285750">
              <a:buFont typeface="Arial" panose="020B0604020202020204" pitchFamily="34" charset="0"/>
              <a:buChar char="•"/>
            </a:pPr>
            <a:r>
              <a:rPr lang="en-US" dirty="0"/>
              <a:t>Equip employees with training on AI and cloud tools to enhance their skills and adaptability.</a:t>
            </a:r>
          </a:p>
          <a:p>
            <a:r>
              <a:rPr lang="en-US" dirty="0"/>
              <a:t>Overcoming resistance to change</a:t>
            </a:r>
          </a:p>
          <a:p>
            <a:pPr marL="742950" lvl="1" indent="-285750">
              <a:buFont typeface="Arial" panose="020B0604020202020204" pitchFamily="34" charset="0"/>
              <a:buChar char="•"/>
            </a:pPr>
            <a:r>
              <a:rPr lang="en-US" dirty="0"/>
              <a:t>Communicate cloud adoption benefits clearly and provide transition support to ease adjustments.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lang="en-US" dirty="0"/>
              <a:t>Wrap-Up &amp; Key Takeaways</a:t>
            </a:r>
          </a:p>
        </p:txBody>
      </p:sp>
      <p:sp>
        <p:nvSpPr>
          <p:cNvPr id="3" name="Content Placeholder 2"/>
          <p:cNvSpPr>
            <a:spLocks noGrp="1"/>
          </p:cNvSpPr>
          <p:nvPr>
            <p:ph idx="1"/>
          </p:nvPr>
        </p:nvSpPr>
        <p:spPr>
          <a:xfrm>
            <a:off x="609600" y="1073889"/>
            <a:ext cx="10160000" cy="5052276"/>
          </a:xfrm>
        </p:spPr>
        <p:txBody>
          <a:bodyPr/>
          <a:lstStyle/>
          <a:p>
            <a:pPr lvl="0"/>
            <a:r>
              <a:rPr lang="en-US"/>
              <a:t>Recap of the Session</a:t>
            </a:r>
          </a:p>
          <a:p>
            <a:pPr lvl="0"/>
            <a:r>
              <a:rPr lang="en-US"/>
              <a:t>Call to Action: Start Your Cloud and AI Journey</a:t>
            </a:r>
          </a:p>
          <a:p>
            <a:pPr lvl="0"/>
            <a:r>
              <a:rPr lang="en-US"/>
              <a:t>Q&amp;A with the Audience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50</a:t>
            </a:fld>
            <a:endParaRPr lang="en-US" dirty="0">
              <a:solidFill>
                <a:srgbClr val="D1282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51</a:t>
            </a:fld>
            <a:endParaRPr lang="en-US" dirty="0">
              <a:solidFill>
                <a:srgbClr val="D1282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52</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4F8717-D958-F98E-9904-617EADF9F778}"/>
              </a:ext>
            </a:extLst>
          </p:cNvPr>
          <p:cNvSpPr>
            <a:spLocks noGrp="1"/>
          </p:cNvSpPr>
          <p:nvPr>
            <p:ph type="body" idx="1"/>
          </p:nvPr>
        </p:nvSpPr>
        <p:spPr>
          <a:xfrm>
            <a:off x="609600" y="228601"/>
            <a:ext cx="10363200" cy="1066800"/>
          </a:xfrm>
        </p:spPr>
        <p:txBody>
          <a:bodyPr>
            <a:normAutofit/>
          </a:bodyPr>
          <a:lstStyle/>
          <a:p>
            <a:r>
              <a:rPr lang="en-US" sz="2700"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Slide Number Placeholder 3">
            <a:extLst>
              <a:ext uri="{FF2B5EF4-FFF2-40B4-BE49-F238E27FC236}">
                <a16:creationId xmlns:a16="http://schemas.microsoft.com/office/drawing/2014/main" id="{4CD76840-6125-45D0-BF80-158C6B17CFB2}"/>
              </a:ext>
            </a:extLst>
          </p:cNvPr>
          <p:cNvSpPr txBox="1">
            <a:spLocks/>
          </p:cNvSpPr>
          <p:nvPr/>
        </p:nvSpPr>
        <p:spPr>
          <a:xfrm rot="16200000">
            <a:off x="11189125" y="5824646"/>
            <a:ext cx="1315721" cy="486833"/>
          </a:xfrm>
          <a:prstGeom prst="rect">
            <a:avLst/>
          </a:prstGeom>
        </p:spPr>
        <p:txBody>
          <a:bodyPr vert="horz" lIns="91440" tIns="45720" rIns="91440" bIns="45720" rtlCol="0" anchor="t"/>
          <a:lstStyle>
            <a:defPPr>
              <a:defRPr lang="en-US"/>
            </a:defPPr>
            <a:lvl1pPr marL="0" algn="l" defTabSz="457200" rtl="0" eaLnBrk="1" latinLnBrk="0" hangingPunct="1">
              <a:defRPr sz="7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fld id="{D99624C5-FDF6-4954-B8C3-64918F306FAA}" type="slidenum">
              <a:rPr lang="en-US" sz="1800" b="1" smtClean="0">
                <a:solidFill>
                  <a:srgbClr val="D1282E"/>
                </a:solidFill>
              </a:rPr>
              <a:pPr defTabSz="685800"/>
              <a:t>7</a:t>
            </a:fld>
            <a:endParaRPr lang="en-US" sz="1800" b="1" dirty="0">
              <a:solidFill>
                <a:srgbClr val="D1282E"/>
              </a:solidFill>
            </a:endParaRPr>
          </a:p>
        </p:txBody>
      </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64" presetClass="path" presetSubtype="0" decel="100000" fill="hold" nodeType="withEffect">
                                  <p:stCondLst>
                                    <p:cond delay="0"/>
                                  </p:stCondLst>
                                  <p:childTnLst>
                                    <p:animMotion origin="layout" path="M -0.0888 0.18403 L -6.25E-7 -3.33333E-6 " pathEditMode="relative" rAng="0" ptsTypes="AA">
                                      <p:cBhvr>
                                        <p:cTn id="9" dur="750" fill="hold"/>
                                        <p:tgtEl>
                                          <p:spTgt spid="29"/>
                                        </p:tgtEl>
                                        <p:attrNameLst>
                                          <p:attrName>ppt_x</p:attrName>
                                          <p:attrName>ppt_y</p:attrName>
                                        </p:attrNameLst>
                                      </p:cBhvr>
                                      <p:rCtr x="444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a:p>
            <a:endParaRPr 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2" name="Slide Number Placeholder 3">
            <a:extLst>
              <a:ext uri="{FF2B5EF4-FFF2-40B4-BE49-F238E27FC236}">
                <a16:creationId xmlns:a16="http://schemas.microsoft.com/office/drawing/2014/main" id="{4D7BF901-C00A-B085-60F5-3C71A57BB01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9</a:t>
            </a:fld>
            <a:endParaRPr lang="en-US" dirty="0">
              <a:solidFill>
                <a:srgbClr val="D1282E"/>
              </a:solidFill>
            </a:endParaRP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4391</TotalTime>
  <Words>16665</Words>
  <Application>Microsoft Office PowerPoint</Application>
  <PresentationFormat>Widescreen</PresentationFormat>
  <Paragraphs>1022</Paragraphs>
  <Slides>52</Slides>
  <Notes>52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PowerPoint Presentation</vt:lpstr>
      <vt:lpstr>Types of Cloud Deployments</vt:lpstr>
      <vt:lpstr>Private cloud</vt:lpstr>
      <vt:lpstr>Public cloud</vt:lpstr>
      <vt:lpstr>Hybrid cloud</vt:lpstr>
      <vt:lpstr>Cloud Adoption: A Leadership Perspective</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54</cp:revision>
  <dcterms:created xsi:type="dcterms:W3CDTF">2024-10-22T18:18:18Z</dcterms:created>
  <dcterms:modified xsi:type="dcterms:W3CDTF">2024-10-29T23:26:17Z</dcterms:modified>
</cp:coreProperties>
</file>